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DC99"/>
    <a:srgbClr val="60C9D7"/>
    <a:srgbClr val="15B8CE"/>
    <a:srgbClr val="29B5E7"/>
    <a:srgbClr val="50C2EB"/>
    <a:srgbClr val="FCE4C8"/>
    <a:srgbClr val="7FC484"/>
    <a:srgbClr val="FCFDFC"/>
    <a:srgbClr val="EF7D9B"/>
    <a:srgbClr val="0430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 snapToGrid="0" showGuides="1">
      <p:cViewPr>
        <p:scale>
          <a:sx n="75" d="100"/>
          <a:sy n="75" d="100"/>
        </p:scale>
        <p:origin x="2532" y="8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8292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425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932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84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03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9076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3265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66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69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16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1506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E6582-36A2-40AF-B3B9-B56A20C29C3B}" type="datetimeFigureOut">
              <a:rPr lang="ko-KR" altLang="en-US" smtClean="0"/>
              <a:t>2026-01-19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E25D8-F25A-4B10-9478-E63C92681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591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F735A-5AD8-CC17-4F35-0D751D3FC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85FE5EC9-CAD1-1A69-9CB0-1F6CEA858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839136"/>
              </p:ext>
            </p:extLst>
          </p:nvPr>
        </p:nvGraphicFramePr>
        <p:xfrm>
          <a:off x="0" y="0"/>
          <a:ext cx="9144000" cy="6858001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01930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2797175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1156765082"/>
                    </a:ext>
                  </a:extLst>
                </a:gridCol>
              </a:tblGrid>
              <a:tr h="4952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부품명</a:t>
                      </a:r>
                      <a:r>
                        <a:rPr lang="en-US" altLang="ko-KR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용도</a:t>
                      </a:r>
                      <a:r>
                        <a:rPr lang="en-US" altLang="ko-KR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재료명</a:t>
                      </a:r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규격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20551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마이크로</a:t>
                      </a:r>
                      <a:endParaRPr lang="en-US" altLang="ko-KR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컨트롤러</a:t>
                      </a:r>
                    </a:p>
                    <a:p>
                      <a:pPr algn="ctr" latinLnBrk="1"/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로봇</a:t>
                      </a:r>
                      <a:endParaRPr lang="en-US" altLang="ko-KR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제어부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아두이노</a:t>
                      </a:r>
                      <a:endParaRPr lang="en-US" altLang="ko-KR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보드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UNO</a:t>
                      </a:r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  <a:tr h="205512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신호 연결선</a:t>
                      </a:r>
                    </a:p>
                    <a:p>
                      <a:pPr algn="ctr" latinLnBrk="1"/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제어부와 </a:t>
                      </a:r>
                      <a:endParaRPr lang="en-US" altLang="ko-KR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센서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, </a:t>
                      </a: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모터 연결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점퍼</a:t>
                      </a: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케이블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수</a:t>
                      </a:r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수</a:t>
                      </a:r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</a:t>
                      </a:r>
                    </a:p>
                    <a:p>
                      <a:pPr marL="0" algn="ctr" defTabSz="914400" rtl="0" eaLnBrk="1" latinLnBrk="1" hangingPunct="1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암</a:t>
                      </a:r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–</a:t>
                      </a:r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968252"/>
                  </a:ext>
                </a:extLst>
              </a:tr>
              <a:tr h="22525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프로토타입</a:t>
                      </a: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보드</a:t>
                      </a:r>
                    </a:p>
                    <a:p>
                      <a:pPr algn="ctr" latinLnBrk="1"/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전자 부품</a:t>
                      </a: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연결 보조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+mn-ea"/>
                        </a:rPr>
                        <a:t>브레드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보드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830</a:t>
                      </a:r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홀</a:t>
                      </a:r>
                    </a:p>
                    <a:p>
                      <a:pPr marL="0" algn="ctr" defTabSz="914400" rtl="0" eaLnBrk="1" latinLnBrk="1" hangingPunct="1"/>
                      <a:r>
                        <a:rPr lang="en-US" altLang="ko-KR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약 </a:t>
                      </a:r>
                      <a:r>
                        <a:rPr lang="en-US" altLang="ko-KR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165mm×55mm)</a:t>
                      </a:r>
                    </a:p>
                    <a:p>
                      <a:pPr marL="0" algn="ctr" defTabSz="914400" rtl="0" eaLnBrk="1" latinLnBrk="1" hangingPunct="1"/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400</a:t>
                      </a:r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홀</a:t>
                      </a:r>
                    </a:p>
                    <a:p>
                      <a:pPr marL="0" algn="ctr" defTabSz="914400" rtl="0" eaLnBrk="1" latinLnBrk="1" hangingPunct="1"/>
                      <a:r>
                        <a:rPr lang="en-US" altLang="ko-KR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약 </a:t>
                      </a:r>
                      <a:r>
                        <a:rPr lang="en-US" altLang="ko-KR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84mm×55mm)</a:t>
                      </a:r>
                    </a:p>
                    <a:p>
                      <a:pPr marL="0" algn="ctr" defTabSz="914400" rtl="0" eaLnBrk="1" latinLnBrk="1" hangingPunct="1"/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170</a:t>
                      </a:r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홀</a:t>
                      </a:r>
                    </a:p>
                    <a:p>
                      <a:pPr marL="0" algn="ctr" defTabSz="914400" rtl="0" eaLnBrk="1" latinLnBrk="1" hangingPunct="1"/>
                      <a:r>
                        <a:rPr lang="en-US" altLang="ko-KR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약 </a:t>
                      </a:r>
                      <a:r>
                        <a:rPr lang="en-US" altLang="ko-KR" sz="20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47mm×35mm)</a:t>
                      </a:r>
                      <a:endParaRPr lang="ko-KR" altLang="en-US" sz="20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45945"/>
                  </a:ext>
                </a:extLst>
              </a:tr>
            </a:tbl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90FAAE25-3FD3-E0CC-32A8-A5988AB9CF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174" y="4717760"/>
            <a:ext cx="2695575" cy="1828389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0068170B-0DAE-5D6A-6754-AB7EC317A3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406" y="2593304"/>
            <a:ext cx="1826962" cy="1699907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61C9DEEC-2D09-4CF8-E701-8755A3E4754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255" y="511683"/>
            <a:ext cx="2325409" cy="16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03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4EAB00-BC4E-F575-A1F9-65E4CA064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62D4CAA9-66E7-1EC0-E392-0AFE63896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61881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8892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1156765082"/>
                    </a:ext>
                  </a:extLst>
                </a:gridCol>
              </a:tblGrid>
              <a:tr h="4365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부품명</a:t>
                      </a:r>
                      <a:r>
                        <a:rPr lang="en-US" altLang="ko-KR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용도</a:t>
                      </a:r>
                      <a:r>
                        <a:rPr lang="en-US" altLang="ko-KR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재료명</a:t>
                      </a:r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규격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21285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구동 장치</a:t>
                      </a:r>
                    </a:p>
                    <a:p>
                      <a:pPr algn="ctr" latinLnBrk="1"/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로봇 팔 </a:t>
                      </a:r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+mn-ea"/>
                        </a:rPr>
                        <a:t>구동부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+mn-ea"/>
                        </a:rPr>
                        <a:t>서보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 </a:t>
                      </a: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모터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SG90</a:t>
                      </a:r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  <a:tr h="2128520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센서</a:t>
                      </a:r>
                    </a:p>
                    <a:p>
                      <a:pPr algn="ctr"/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물체 감지</a:t>
                      </a:r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PIR 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센서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모듈형</a:t>
                      </a:r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968252"/>
                  </a:ext>
                </a:extLst>
              </a:tr>
              <a:tr h="21285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집게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/</a:t>
                      </a:r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+mn-ea"/>
                        </a:rPr>
                        <a:t>그리퍼</a:t>
                      </a:r>
                      <a:endParaRPr lang="en-US" altLang="ko-KR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+mn-ea"/>
                        </a:rPr>
                        <a:t>기구부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+mn-ea"/>
                        </a:rPr>
                        <a:t>하드바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대</a:t>
                      </a:r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, </a:t>
                      </a:r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중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45945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5C3775A2-86AB-F2BD-1996-4AD562FB3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438" y="666750"/>
            <a:ext cx="2298640" cy="176212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B9CFF629-6C74-340A-432B-75B0A15C77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291" y="2009775"/>
            <a:ext cx="3160933" cy="3160933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34CFCAE-ABA8-302F-5C1F-1ECD7949D39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235" y="4931083"/>
            <a:ext cx="2298640" cy="192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84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0883A-4451-9817-C3C2-CF51C318BF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B2DA8DA-0F3C-4A20-DFB5-A9309F1650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079483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88920">
                  <a:extLst>
                    <a:ext uri="{9D8B030D-6E8A-4147-A177-3AD203B41FA5}">
                      <a16:colId xmlns:a16="http://schemas.microsoft.com/office/drawing/2014/main" val="841095995"/>
                    </a:ext>
                  </a:extLst>
                </a:gridCol>
                <a:gridCol w="1472184">
                  <a:extLst>
                    <a:ext uri="{9D8B030D-6E8A-4147-A177-3AD203B41FA5}">
                      <a16:colId xmlns:a16="http://schemas.microsoft.com/office/drawing/2014/main" val="2457476413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2879271126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1156765082"/>
                    </a:ext>
                  </a:extLst>
                </a:gridCol>
              </a:tblGrid>
              <a:tr h="4365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부품명</a:t>
                      </a:r>
                      <a:r>
                        <a:rPr lang="en-US" altLang="ko-KR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용도</a:t>
                      </a:r>
                      <a:r>
                        <a:rPr lang="en-US" altLang="ko-KR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재료명</a:t>
                      </a:r>
                      <a:endParaRPr lang="ko-KR" altLang="en-US" sz="25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규격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5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D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084648"/>
                  </a:ext>
                </a:extLst>
              </a:tr>
              <a:tr h="2128520"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결속 장비</a:t>
                      </a:r>
                    </a:p>
                    <a:p>
                      <a:pPr algn="ctr" latinLnBrk="1"/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부품 결합</a:t>
                      </a:r>
                      <a:r>
                        <a:rPr lang="en-US" altLang="ko-KR" sz="250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+mn-ea"/>
                        </a:rPr>
                        <a:t>핫멜트</a:t>
                      </a:r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 건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소형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014949"/>
                  </a:ext>
                </a:extLst>
              </a:tr>
              <a:tr h="2128520">
                <a:tc>
                  <a:txBody>
                    <a:bodyPr/>
                    <a:lstStyle/>
                    <a:p>
                      <a:pPr algn="ctr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집게</a:t>
                      </a:r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/</a:t>
                      </a:r>
                      <a:r>
                        <a:rPr lang="ko-KR" altLang="en-US" sz="2500" kern="12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그리퍼</a:t>
                      </a:r>
                      <a:endParaRPr lang="en-US" altLang="ko-KR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2500" kern="1200" dirty="0" err="1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거치부</a:t>
                      </a:r>
                      <a:r>
                        <a:rPr lang="en-US" altLang="ko-KR" sz="2500" kern="120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</a:t>
                      </a:r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빨래 </a:t>
                      </a:r>
                      <a:endParaRPr lang="en-US" altLang="ko-KR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집게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1" hangingPunct="1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나무</a:t>
                      </a:r>
                    </a:p>
                    <a:p>
                      <a:pPr marL="0" algn="ctr" defTabSz="914400" rtl="0" eaLnBrk="1" latinLnBrk="1" hangingPunct="1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재질</a:t>
                      </a:r>
                      <a:endParaRPr lang="ko-KR" altLang="en-US" sz="2500" kern="120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968252"/>
                  </a:ext>
                </a:extLst>
              </a:tr>
              <a:tr h="2128520"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>
                          <a:latin typeface="맑은 고딕" panose="020B0503020000020004" pitchFamily="50" charset="-127"/>
                          <a:ea typeface="+mn-ea"/>
                        </a:rPr>
                        <a:t>바닥 판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algn="ctr" latinLnBrk="1"/>
                      <a:r>
                        <a:rPr lang="ko-KR" altLang="en-US" sz="2500" dirty="0" err="1">
                          <a:latin typeface="맑은 고딕" panose="020B0503020000020004" pitchFamily="50" charset="-127"/>
                          <a:ea typeface="+mn-ea"/>
                        </a:rPr>
                        <a:t>포맥스</a:t>
                      </a:r>
                      <a:endParaRPr lang="ko-KR" altLang="en-US" sz="2500" dirty="0"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두께</a:t>
                      </a:r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algn="ctr" defTabSz="914400" rtl="0" eaLnBrk="1" latinLnBrk="1" hangingPunct="1"/>
                      <a:r>
                        <a:rPr lang="en-US" altLang="ko-KR" sz="2500" kern="1200" dirty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2mm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500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C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945945"/>
                  </a:ext>
                </a:extLst>
              </a:tr>
            </a:tbl>
          </a:graphicData>
        </a:graphic>
      </p:graphicFrame>
      <p:pic>
        <p:nvPicPr>
          <p:cNvPr id="4" name="그림 3">
            <a:extLst>
              <a:ext uri="{FF2B5EF4-FFF2-40B4-BE49-F238E27FC236}">
                <a16:creationId xmlns:a16="http://schemas.microsoft.com/office/drawing/2014/main" id="{EAAC6FFE-8F09-29EE-2413-A953A7B49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64550" y="666750"/>
            <a:ext cx="2222416" cy="176212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476A5F64-D674-4E8C-6A64-60E49FAC7F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5291" y="2536597"/>
            <a:ext cx="3160933" cy="2107288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14CC5D0-DC24-5E95-66E0-37A2E83D3E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6235" y="5086677"/>
            <a:ext cx="2298640" cy="161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79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>
        <a:spAutoFit/>
      </a:bodyPr>
      <a:lstStyle>
        <a:defPPr algn="l" latinLnBrk="1">
          <a:defRPr sz="2400" b="0" i="0" u="none" strike="noStrike" baseline="0" dirty="0">
            <a:solidFill>
              <a:srgbClr val="000000"/>
            </a:solidFill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294</TotalTime>
  <Words>135</Words>
  <Application>Microsoft Office PowerPoint</Application>
  <PresentationFormat>화면 슬라이드 쇼(4:3)</PresentationFormat>
  <Paragraphs>76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지연 김</dc:creator>
  <cp:lastModifiedBy>지연 김</cp:lastModifiedBy>
  <cp:revision>31</cp:revision>
  <dcterms:created xsi:type="dcterms:W3CDTF">2024-11-29T07:51:56Z</dcterms:created>
  <dcterms:modified xsi:type="dcterms:W3CDTF">2026-01-19T01:35:59Z</dcterms:modified>
</cp:coreProperties>
</file>